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6459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167335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18211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469087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19963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708392" y="0"/>
            <a:ext cx="1280160" cy="5143500"/>
          </a:xfrm>
          <a:prstGeom prst="rect">
            <a:avLst/>
          </a:prstGeom>
          <a:solidFill>
            <a:srgbClr val="FFFFFF">
              <a:alpha val="3000"/>
            </a:srgbClr>
          </a:solidFill>
          <a:ln w="12700">
            <a:solidFill>
              <a:srgbClr val="FFFFFF">
                <a:alpha val="5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11480" y="411480"/>
            <a:ext cx="83210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b="1" spc="400" kern="0" dirty="0">
                <a:solidFill>
                  <a:srgbClr val="C9A84C"/>
                </a:solidFill>
              </a:rPr>
              <a:t>ZOE ACADEMY  |  FINANCIAL INTELLIGENCE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11480" y="1005840"/>
            <a:ext cx="594360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</a:rPr>
              <a:t>Banks Ranked by</a:t>
            </a:r>
            <a:endParaRPr lang="en-US" sz="4200" dirty="0"/>
          </a:p>
          <a:p>
            <a:pPr algn="l" indent="0" marL="0">
              <a:lnSpc>
                <a:spcPct val="110000"/>
              </a:lnSpc>
              <a:buNone/>
            </a:pPr>
            <a:r>
              <a:rPr lang="en-US" sz="4200" b="1" dirty="0">
                <a:solidFill>
                  <a:srgbClr val="FFFFFF"/>
                </a:solidFill>
              </a:rPr>
              <a:t>Life Insurance Assets</a:t>
            </a:r>
            <a:endParaRPr lang="en-US" sz="4200" dirty="0"/>
          </a:p>
        </p:txBody>
      </p:sp>
      <p:sp>
        <p:nvSpPr>
          <p:cNvPr id="11" name="Text 9"/>
          <p:cNvSpPr/>
          <p:nvPr/>
        </p:nvSpPr>
        <p:spPr>
          <a:xfrm>
            <a:off x="411480" y="3154680"/>
            <a:ext cx="5669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500" dirty="0">
                <a:solidFill>
                  <a:srgbClr val="CBD5E1"/>
                </a:solidFill>
              </a:rPr>
              <a:t>What the largest financial institutions know about permanent life insurance — and what most families are never told.</a:t>
            </a:r>
            <a:endParaRPr lang="en-US" sz="1500" dirty="0"/>
          </a:p>
        </p:txBody>
      </p:sp>
      <p:sp>
        <p:nvSpPr>
          <p:cNvPr id="12" name="Shape 10"/>
          <p:cNvSpPr/>
          <p:nvPr/>
        </p:nvSpPr>
        <p:spPr>
          <a:xfrm>
            <a:off x="6400800" y="1188720"/>
            <a:ext cx="2468880" cy="2560320"/>
          </a:xfrm>
          <a:prstGeom prst="rect">
            <a:avLst/>
          </a:prstGeom>
          <a:solidFill>
            <a:srgbClr val="2E3D7A"/>
          </a:solidFill>
          <a:ln w="1905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400800" y="1417320"/>
            <a:ext cx="24688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C9A84C"/>
                </a:solidFill>
              </a:rPr>
              <a:t>$25.3B</a:t>
            </a:r>
            <a:endParaRPr lang="en-US" sz="3800" dirty="0"/>
          </a:p>
        </p:txBody>
      </p:sp>
      <p:sp>
        <p:nvSpPr>
          <p:cNvPr id="14" name="Text 12"/>
          <p:cNvSpPr/>
          <p:nvPr/>
        </p:nvSpPr>
        <p:spPr>
          <a:xfrm>
            <a:off x="6400800" y="2423160"/>
            <a:ext cx="246888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</a:rPr>
              <a:t>Bank of America</a:t>
            </a:r>
            <a:endParaRPr lang="en-US" sz="1100" dirty="0"/>
          </a:p>
          <a:p>
            <a:pPr algn="ctr"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CBD5E1"/>
                </a:solidFill>
              </a:rPr>
              <a:t>Life Insurance Assets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400800" y="3246120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Source: FDIC  |  Data as of 2025-12-31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411480" y="4800600"/>
            <a:ext cx="83210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94A3B8"/>
                </a:solidFill>
              </a:rPr>
              <a:t>Data as of December 31, 2025  |  thezoeacademy.com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b="1" spc="400" kern="0" dirty="0">
                <a:solidFill>
                  <a:srgbClr val="C9A84C"/>
                </a:solidFill>
              </a:rPr>
              <a:t>THE CORE INSIGHT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32588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2352"/>
                </a:solidFill>
              </a:rPr>
              <a:t>Banks Hold Billions in Life Insurance.</a:t>
            </a:r>
            <a:endParaRPr lang="en-US" sz="3000" dirty="0"/>
          </a:p>
        </p:txBody>
      </p:sp>
      <p:sp>
        <p:nvSpPr>
          <p:cNvPr id="5" name="Text 3"/>
          <p:cNvSpPr/>
          <p:nvPr/>
        </p:nvSpPr>
        <p:spPr>
          <a:xfrm>
            <a:off x="457200" y="2011680"/>
            <a:ext cx="822960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C9A84C"/>
                </a:solidFill>
              </a:rPr>
              <a:t>Why Don't They Tell You?</a:t>
            </a:r>
            <a:endParaRPr lang="en-US" sz="3000" dirty="0"/>
          </a:p>
        </p:txBody>
      </p:sp>
      <p:sp>
        <p:nvSpPr>
          <p:cNvPr id="6" name="Text 4"/>
          <p:cNvSpPr/>
          <p:nvPr/>
        </p:nvSpPr>
        <p:spPr>
          <a:xfrm>
            <a:off x="457200" y="2834640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500" dirty="0">
                <a:solidFill>
                  <a:srgbClr val="1A2352"/>
                </a:solidFill>
              </a:rPr>
              <a:t>The same institutions that sell you CDs and savings accounts are quietly parking billions in permanent life insurance on their own balance sheets — for tax-free growth, stable cash value, and liquidity.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57200" y="2697480"/>
            <a:ext cx="1371600" cy="457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0" y="4389120"/>
            <a:ext cx="9144000" cy="75438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4407408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84C"/>
                </a:solidFill>
              </a:rPr>
              <a:t>$56.6B+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274320" y="480060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BD5E1"/>
                </a:solidFill>
              </a:rPr>
              <a:t>Top 3 Banks Combined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3291840" y="4407408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84C"/>
                </a:solidFill>
              </a:rPr>
              <a:t>~$110B+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3291840" y="480060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BD5E1"/>
                </a:solidFill>
              </a:rPr>
              <a:t>Top 20 Banks Combined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309360" y="4407408"/>
            <a:ext cx="28346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C9A84C"/>
                </a:solidFill>
              </a:rPr>
              <a:t>65+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6309360" y="480060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CBD5E1"/>
                </a:solidFill>
              </a:rPr>
              <a:t>Banks in Ranking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A23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3D7A"/>
          </a:solidFill>
          <a:ln w="12700">
            <a:solidFill>
              <a:srgbClr val="2E3D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37160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</a:rPr>
              <a:t>TOP 10 BANKS  —  LIFE INSURANCE ASSETS</a:t>
            </a:r>
            <a:endParaRPr lang="en-US" sz="13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097280"/>
          <a:ext cx="8503920" cy="3749040"/>
        </p:xfrm>
        <a:graphic>
          <a:graphicData uri="http://schemas.openxmlformats.org/drawingml/2006/table">
            <a:tbl>
              <a:tblPr/>
              <a:tblGrid>
                <a:gridCol w="457200"/>
                <a:gridCol w="5669280"/>
                <a:gridCol w="2377440"/>
              </a:tblGrid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C9A84C"/>
                          </a:solidFill>
                        </a:rPr>
                        <a:t>#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340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C9A84C"/>
                          </a:solidFill>
                        </a:rPr>
                        <a:t>Bank Name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340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C9A84C"/>
                          </a:solidFill>
                        </a:rPr>
                        <a:t>Life Insurance Assets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34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BD5E1"/>
                          </a:solidFill>
                        </a:rPr>
                        <a:t>1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Bank of America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$25,298,000,000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2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Wells Fargo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$18,413,000,000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BD5E1"/>
                          </a:solidFill>
                        </a:rPr>
                        <a:t>3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JPMorgan Chase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$12,902,000,000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4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PNC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$11,497,840,000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BD5E1"/>
                          </a:solidFill>
                        </a:rPr>
                        <a:t>5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Truist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$8,469,000,000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6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U.S.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$7,918,523,000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BD5E1"/>
                          </a:solidFill>
                        </a:rPr>
                        <a:t>7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Citibank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$5,417,000,000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8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Bank of New York Mellon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$4,808,000,000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CBD5E1"/>
                          </a:solidFill>
                        </a:rPr>
                        <a:t>9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BMO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$4,567,901,000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</a:rPr>
                        <a:t>10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KeyBank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$4,246,576,000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</a:tbl>
          </a:graphicData>
        </a:graphic>
      </p:graphicFrame>
      <p:sp>
        <p:nvSpPr>
          <p:cNvPr id="6" name="Text 3"/>
          <p:cNvSpPr/>
          <p:nvPr/>
        </p:nvSpPr>
        <p:spPr>
          <a:xfrm>
            <a:off x="320040" y="4892040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Source: FDIC  |  Reported 2025-12-31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b="1" spc="200" kern="0" dirty="0">
                <a:solidFill>
                  <a:srgbClr val="FFFFFF"/>
                </a:solidFill>
              </a:rPr>
              <a:t>LIFE INSURANCE ASSETS BY BANK  (Top 7, in Billions)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182880" y="1097280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Bank of America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2194560" y="1152144"/>
            <a:ext cx="6217920" cy="36576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194560" y="1152144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8485632" y="109728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$25.3B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182880" y="1664208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Wells Fargo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194560" y="1719072"/>
            <a:ext cx="4522124" cy="365760"/>
          </a:xfrm>
          <a:prstGeom prst="rect">
            <a:avLst/>
          </a:prstGeom>
          <a:solidFill>
            <a:srgbClr val="212D5E"/>
          </a:solidFill>
          <a:ln w="12700">
            <a:solidFill>
              <a:srgbClr val="212D5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2194560" y="1719072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789836" y="166420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$18.4B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82880" y="2231136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JPMorgan Chase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2194560" y="2286000"/>
            <a:ext cx="3170402" cy="365760"/>
          </a:xfrm>
          <a:prstGeom prst="rect">
            <a:avLst/>
          </a:prstGeom>
          <a:solidFill>
            <a:srgbClr val="2E3D7A"/>
          </a:solidFill>
          <a:ln w="12700">
            <a:solidFill>
              <a:srgbClr val="2E3D7A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2194560" y="2286000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38114" y="2231136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$12.9B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182880" y="2798064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PNC Bank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2194560" y="2852928"/>
            <a:ext cx="2826327" cy="365760"/>
          </a:xfrm>
          <a:prstGeom prst="rect">
            <a:avLst/>
          </a:prstGeom>
          <a:solidFill>
            <a:srgbClr val="3B4E98"/>
          </a:solidFill>
          <a:ln w="12700">
            <a:solidFill>
              <a:srgbClr val="3B4E98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2194560" y="2852928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94039" y="2798064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$11.5B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182880" y="3364992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Truist Bank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194560" y="3419856"/>
            <a:ext cx="2089025" cy="365760"/>
          </a:xfrm>
          <a:prstGeom prst="rect">
            <a:avLst/>
          </a:prstGeom>
          <a:solidFill>
            <a:srgbClr val="4A60B5"/>
          </a:solidFill>
          <a:ln w="12700">
            <a:solidFill>
              <a:srgbClr val="4A60B5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194560" y="3419856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356737" y="3364992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$8.5B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182880" y="3931920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U.S. Bank</a:t>
            </a:r>
            <a:endParaRPr lang="en-US" sz="1100" dirty="0"/>
          </a:p>
        </p:txBody>
      </p:sp>
      <p:sp>
        <p:nvSpPr>
          <p:cNvPr id="25" name="Shape 23"/>
          <p:cNvSpPr/>
          <p:nvPr/>
        </p:nvSpPr>
        <p:spPr>
          <a:xfrm>
            <a:off x="2194560" y="3986784"/>
            <a:ext cx="1941564" cy="365760"/>
          </a:xfrm>
          <a:prstGeom prst="rect">
            <a:avLst/>
          </a:prstGeom>
          <a:solidFill>
            <a:srgbClr val="5870C8"/>
          </a:solidFill>
          <a:ln w="12700">
            <a:solidFill>
              <a:srgbClr val="5870C8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194560" y="3986784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9276" y="3931920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$7.9B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182880" y="4498848"/>
            <a:ext cx="19202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Citibank</a:t>
            </a:r>
            <a:endParaRPr lang="en-US" sz="1100" dirty="0"/>
          </a:p>
        </p:txBody>
      </p:sp>
      <p:sp>
        <p:nvSpPr>
          <p:cNvPr id="29" name="Shape 27"/>
          <p:cNvSpPr/>
          <p:nvPr/>
        </p:nvSpPr>
        <p:spPr>
          <a:xfrm>
            <a:off x="2194560" y="4553712"/>
            <a:ext cx="1327145" cy="365760"/>
          </a:xfrm>
          <a:prstGeom prst="rect">
            <a:avLst/>
          </a:prstGeom>
          <a:solidFill>
            <a:srgbClr val="6880D5"/>
          </a:solidFill>
          <a:ln w="12700">
            <a:solidFill>
              <a:srgbClr val="6880D5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2194560" y="4553712"/>
            <a:ext cx="54864" cy="3657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594857" y="4498848"/>
            <a:ext cx="10972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2352"/>
                </a:solidFill>
              </a:rPr>
              <a:t>$5.4B</a:t>
            </a:r>
            <a:endParaRPr lang="en-US" sz="1200" dirty="0"/>
          </a:p>
        </p:txBody>
      </p:sp>
      <p:sp>
        <p:nvSpPr>
          <p:cNvPr id="32" name="Shape 30"/>
          <p:cNvSpPr/>
          <p:nvPr/>
        </p:nvSpPr>
        <p:spPr>
          <a:xfrm>
            <a:off x="2194560" y="5020056"/>
            <a:ext cx="6217920" cy="0"/>
          </a:xfrm>
          <a:prstGeom prst="line">
            <a:avLst/>
          </a:prstGeom>
          <a:noFill/>
          <a:ln w="12700">
            <a:solidFill>
              <a:srgbClr val="C0BAB0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274320" y="4892040"/>
            <a:ext cx="85953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Source: FDIC  |  Data as of 2025-12-31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3D7A"/>
          </a:solidFill>
          <a:ln w="12700">
            <a:solidFill>
              <a:srgbClr val="2E3D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37160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</a:rPr>
              <a:t>WHY BANKS DO THIS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320040" y="1143000"/>
            <a:ext cx="4160520" cy="1645920"/>
          </a:xfrm>
          <a:prstGeom prst="rect">
            <a:avLst/>
          </a:prstGeom>
          <a:solidFill>
            <a:srgbClr val="2E3D7A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502920" y="128016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9A84C"/>
                </a:solidFill>
              </a:rPr>
              <a:t>01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1097280" y="12801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Tax-Free Growth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502920" y="1783080"/>
            <a:ext cx="3794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</a:rPr>
              <a:t>Cash value inside permanent life policies grows without income tax — a benefit banks use to protect earnings.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54880" y="1143000"/>
            <a:ext cx="4160520" cy="1645920"/>
          </a:xfrm>
          <a:prstGeom prst="rect">
            <a:avLst/>
          </a:prstGeom>
          <a:solidFill>
            <a:srgbClr val="2E3D7A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937760" y="128016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9A84C"/>
                </a:solidFill>
              </a:rPr>
              <a:t>02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5532120" y="128016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Tier 1 Capital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937760" y="1783080"/>
            <a:ext cx="3794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</a:rPr>
              <a:t>Regulators recognize life insurance cash value as a stable, liquid asset. Banks use it to strengthen their balance sheet.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320040" y="3017520"/>
            <a:ext cx="4160520" cy="1645920"/>
          </a:xfrm>
          <a:prstGeom prst="rect">
            <a:avLst/>
          </a:prstGeom>
          <a:solidFill>
            <a:srgbClr val="2E3D7A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502920" y="31546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9A84C"/>
                </a:solidFill>
              </a:rPr>
              <a:t>03</a:t>
            </a:r>
            <a:endParaRPr lang="en-US" sz="2200" dirty="0"/>
          </a:p>
        </p:txBody>
      </p:sp>
      <p:sp>
        <p:nvSpPr>
          <p:cNvPr id="15" name="Text 13"/>
          <p:cNvSpPr/>
          <p:nvPr/>
        </p:nvSpPr>
        <p:spPr>
          <a:xfrm>
            <a:off x="1097280" y="31546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Death Benefit Offsets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502920" y="3657600"/>
            <a:ext cx="3794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</a:rPr>
              <a:t>Banks insure key executives. When a covered employee dies, the bank recovers premiums plus profit — tax-free.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754880" y="3017520"/>
            <a:ext cx="4160520" cy="1645920"/>
          </a:xfrm>
          <a:prstGeom prst="rect">
            <a:avLst/>
          </a:prstGeom>
          <a:solidFill>
            <a:srgbClr val="2E3D7A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937760" y="3154680"/>
            <a:ext cx="5943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C9A84C"/>
                </a:solidFill>
              </a:rPr>
              <a:t>04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5532120" y="315468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500" b="1" dirty="0">
                <a:solidFill>
                  <a:srgbClr val="FFFFFF"/>
                </a:solidFill>
              </a:rPr>
              <a:t>Stable Returns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4937760" y="3657600"/>
            <a:ext cx="379476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200" dirty="0">
                <a:solidFill>
                  <a:srgbClr val="CBD5E1"/>
                </a:solidFill>
              </a:rPr>
              <a:t>Unlike market-tied investments, cash value doesn't fluctuate with stock prices. Banks value predictability.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320040" y="4892040"/>
            <a:ext cx="8503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thezoeacademy.com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</a:rPr>
              <a:t>WHAT THIS MEANS FOR YOUR FAMILY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365760" y="1097280"/>
            <a:ext cx="84124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2352"/>
                </a:solidFill>
              </a:rPr>
              <a:t>The same tool they use — you can use.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874520"/>
            <a:ext cx="8412480" cy="640080"/>
          </a:xfrm>
          <a:prstGeom prst="rect">
            <a:avLst/>
          </a:prstGeom>
          <a:solidFill>
            <a:srgbClr val="E8E4DE"/>
          </a:solidFill>
          <a:ln w="12700">
            <a:solidFill>
              <a:srgbClr val="D0CAC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65760" y="1874520"/>
            <a:ext cx="109728" cy="640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911096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2352"/>
                </a:solidFill>
              </a:rPr>
              <a:t>Tax-Free Growth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94360" y="2194560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Your cash value grows without income tax — just like the bank's.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65760" y="2624328"/>
            <a:ext cx="8412480" cy="640080"/>
          </a:xfrm>
          <a:prstGeom prst="rect">
            <a:avLst/>
          </a:prstGeom>
          <a:solidFill>
            <a:srgbClr val="F0EDE8"/>
          </a:solidFill>
          <a:ln w="12700">
            <a:solidFill>
              <a:srgbClr val="D0CAC0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65760" y="2624328"/>
            <a:ext cx="109728" cy="640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2660904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2352"/>
                </a:solidFill>
              </a:rPr>
              <a:t>Living Benefits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94360" y="2944368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Access your cash value while you're alive — for emergencies, investments, or income.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365760" y="3374136"/>
            <a:ext cx="8412480" cy="640080"/>
          </a:xfrm>
          <a:prstGeom prst="rect">
            <a:avLst/>
          </a:prstGeom>
          <a:solidFill>
            <a:srgbClr val="E8E4DE"/>
          </a:solidFill>
          <a:ln w="12700">
            <a:solidFill>
              <a:srgbClr val="D0CAC0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365760" y="3374136"/>
            <a:ext cx="109728" cy="640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94360" y="3410712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2352"/>
                </a:solidFill>
              </a:rPr>
              <a:t>Generational Transfer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594360" y="3694176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Pass wealth to your children income-tax-free. This is Proverbs 13:22 in action.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365760" y="4123944"/>
            <a:ext cx="8412480" cy="640080"/>
          </a:xfrm>
          <a:prstGeom prst="rect">
            <a:avLst/>
          </a:prstGeom>
          <a:solidFill>
            <a:srgbClr val="F0EDE8"/>
          </a:solidFill>
          <a:ln w="12700">
            <a:solidFill>
              <a:srgbClr val="D0CAC0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65760" y="4123944"/>
            <a:ext cx="109728" cy="64008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4360" y="4160520"/>
            <a:ext cx="2194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1A2352"/>
                </a:solidFill>
              </a:rPr>
              <a:t>No Market Risk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94360" y="4443984"/>
            <a:ext cx="8046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1A2352"/>
                </a:solidFill>
              </a:rPr>
              <a:t>Indexed products tie your upside to the market without the downside risk.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thezoeacademy.com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A23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2E3D7A"/>
          </a:solidFill>
          <a:ln w="12700">
            <a:solidFill>
              <a:srgbClr val="2E3D7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37160" cy="96012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" y="0"/>
            <a:ext cx="85039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</a:rPr>
              <a:t>IT'S NOT JUST THE BIG BANKS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320040" y="1051560"/>
            <a:ext cx="8503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E2C06A"/>
                </a:solidFill>
              </a:rPr>
              <a:t>Regional and community banks are in on it too.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20040" y="1691640"/>
          <a:ext cx="8503920" cy="3246120"/>
        </p:xfrm>
        <a:graphic>
          <a:graphicData uri="http://schemas.openxmlformats.org/drawingml/2006/table">
            <a:tbl>
              <a:tblPr/>
              <a:tblGrid>
                <a:gridCol w="5029200"/>
                <a:gridCol w="3474720"/>
              </a:tblGrid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C9A84C"/>
                          </a:solidFill>
                        </a:rPr>
                        <a:t>Bank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340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C9A84C"/>
                          </a:solidFill>
                        </a:rPr>
                        <a:t>Life Insurance Assets</a:t>
                      </a:r>
                      <a:endParaRPr lang="en-US" sz="10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1340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Regions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E2C06A"/>
                          </a:solidFill>
                        </a:rPr>
                        <a:t>$3,555,000,000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Citizens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C9A84C"/>
                          </a:solidFill>
                        </a:rPr>
                        <a:t>$3,394,628,000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Huntington National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E2C06A"/>
                          </a:solidFill>
                        </a:rPr>
                        <a:t>$2,850,296,000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Fifth Third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C9A84C"/>
                          </a:solidFill>
                        </a:rPr>
                        <a:t>$2,171,000,000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Capital One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E2C06A"/>
                          </a:solidFill>
                        </a:rPr>
                        <a:t>$2,047,014,000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SouthState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C9A84C"/>
                          </a:solidFill>
                        </a:rPr>
                        <a:t>$1,293,574,000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FFFFFF"/>
                          </a:solidFill>
                        </a:rPr>
                        <a:t>Pinnacle Bank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E2C06A"/>
                          </a:solidFill>
                        </a:rPr>
                        <a:t>$1,222,850,000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E3D7A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CBD5E1"/>
                          </a:solidFill>
                        </a:rPr>
                        <a:t>Western Alliance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300" b="1" dirty="0">
                          <a:solidFill>
                            <a:srgbClr val="C9A84C"/>
                          </a:solidFill>
                        </a:rPr>
                        <a:t>$1,056,443,000</a:t>
                      </a:r>
                      <a:endParaRPr lang="en-US" sz="1300" dirty="0"/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E3D7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A2352"/>
                    </a:solidFill>
                  </a:tcPr>
                </a:tc>
              </a:tr>
            </a:tbl>
          </a:graphicData>
        </a:graphic>
      </p:graphicFrame>
      <p:sp>
        <p:nvSpPr>
          <p:cNvPr id="7" name="Text 4"/>
          <p:cNvSpPr/>
          <p:nvPr/>
        </p:nvSpPr>
        <p:spPr>
          <a:xfrm>
            <a:off x="320040" y="4919472"/>
            <a:ext cx="85039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Source: FDIC  |  thezoeacademy.com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EDE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0"/>
            <a:ext cx="841248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spc="300" kern="0" dirty="0">
                <a:solidFill>
                  <a:srgbClr val="FFFFFF"/>
                </a:solidFill>
              </a:rPr>
              <a:t>THE EDUCATION GAP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4160520" cy="3840480"/>
          </a:xfrm>
          <a:prstGeom prst="rect">
            <a:avLst/>
          </a:prstGeom>
          <a:solidFill>
            <a:srgbClr val="1A2352"/>
          </a:solidFill>
          <a:ln w="12700">
            <a:solidFill>
              <a:srgbClr val="1A235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234440"/>
            <a:ext cx="3886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C9A84C"/>
                </a:solidFill>
              </a:rPr>
              <a:t>What Banks Know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429768" y="1984248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874520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Life insurance cash value is a Tier 1 capital asset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429768" y="2697480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587752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Tax-free growth outperforms many taxable instruments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429768" y="3410712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300984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Death benefits recover costs with profit</a:t>
            </a:r>
            <a:endParaRPr lang="en-US" sz="1300" dirty="0"/>
          </a:p>
        </p:txBody>
      </p:sp>
      <p:sp>
        <p:nvSpPr>
          <p:cNvPr id="12" name="Shape 10"/>
          <p:cNvSpPr/>
          <p:nvPr/>
        </p:nvSpPr>
        <p:spPr>
          <a:xfrm>
            <a:off x="429768" y="4123944"/>
            <a:ext cx="91440" cy="91440"/>
          </a:xfrm>
          <a:prstGeom prst="ellipse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401421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Stable, non-correlated returns strengthen the balance sheet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4709160" y="1097280"/>
            <a:ext cx="4160520" cy="3840480"/>
          </a:xfrm>
          <a:prstGeom prst="rect">
            <a:avLst/>
          </a:prstGeom>
          <a:solidFill>
            <a:srgbClr val="B85042"/>
          </a:solidFill>
          <a:ln w="12700">
            <a:solidFill>
              <a:srgbClr val="B850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4846320" y="1234440"/>
            <a:ext cx="3886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9E795"/>
                </a:solidFill>
              </a:rPr>
              <a:t>What Families Are Told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4864608" y="1984248"/>
            <a:ext cx="91440" cy="91440"/>
          </a:xfrm>
          <a:prstGeom prst="ellipse">
            <a:avLst/>
          </a:prstGeom>
          <a:solidFill>
            <a:srgbClr val="F9E795"/>
          </a:solidFill>
          <a:ln w="12700">
            <a:solidFill>
              <a:srgbClr val="F9E795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029200" y="1874520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Life insurance is just for when you die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864608" y="2697480"/>
            <a:ext cx="91440" cy="91440"/>
          </a:xfrm>
          <a:prstGeom prst="ellipse">
            <a:avLst/>
          </a:prstGeom>
          <a:solidFill>
            <a:srgbClr val="F9E795"/>
          </a:solidFill>
          <a:ln w="12700">
            <a:solidFill>
              <a:srgbClr val="F9E795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029200" y="2587752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Term is the only smart option</a:t>
            </a:r>
            <a:endParaRPr lang="en-US" sz="1300" dirty="0"/>
          </a:p>
        </p:txBody>
      </p:sp>
      <p:sp>
        <p:nvSpPr>
          <p:cNvPr id="20" name="Shape 18"/>
          <p:cNvSpPr/>
          <p:nvPr/>
        </p:nvSpPr>
        <p:spPr>
          <a:xfrm>
            <a:off x="4864608" y="3410712"/>
            <a:ext cx="91440" cy="91440"/>
          </a:xfrm>
          <a:prstGeom prst="ellipse">
            <a:avLst/>
          </a:prstGeom>
          <a:solidFill>
            <a:srgbClr val="F9E795"/>
          </a:solidFill>
          <a:ln w="12700">
            <a:solidFill>
              <a:srgbClr val="F9E795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029200" y="3300984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Whole life is too expensive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4864608" y="4123944"/>
            <a:ext cx="91440" cy="91440"/>
          </a:xfrm>
          <a:prstGeom prst="ellipse">
            <a:avLst/>
          </a:prstGeom>
          <a:solidFill>
            <a:srgbClr val="F9E795"/>
          </a:solidFill>
          <a:ln w="12700">
            <a:solidFill>
              <a:srgbClr val="F9E79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029200" y="4014216"/>
            <a:ext cx="36576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300" dirty="0">
                <a:solidFill>
                  <a:srgbClr val="FFFFFF"/>
                </a:solidFill>
              </a:rPr>
              <a:t>Put everything in your 401(k)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365760" y="4919472"/>
            <a:ext cx="84124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</a:rPr>
              <a:t>thezoeacademy.com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5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11480" y="640080"/>
            <a:ext cx="82296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</a:rPr>
              <a:t>FINANCIAL EMANCIPATION</a:t>
            </a:r>
            <a:endParaRPr lang="en-US" sz="36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3600" b="1" dirty="0">
                <a:solidFill>
                  <a:srgbClr val="FFFFFF"/>
                </a:solidFill>
              </a:rPr>
              <a:t>STARTS WITH EDUCATION.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11480" y="2606040"/>
            <a:ext cx="6858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CBD5E1"/>
                </a:solidFill>
              </a:rPr>
              <a:t>The data is public. The strategy is proven.</a:t>
            </a:r>
            <a:endParaRPr lang="en-US" sz="17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700" dirty="0">
                <a:solidFill>
                  <a:srgbClr val="CBD5E1"/>
                </a:solidFill>
              </a:rPr>
              <a:t>Now it's your family's turn.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411480" y="3749040"/>
            <a:ext cx="3474720" cy="77724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8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3749040"/>
            <a:ext cx="3474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A2352"/>
                </a:solidFill>
              </a:rPr>
              <a:t>Visit thezoeacademy.com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2000" y="3657600"/>
            <a:ext cx="42976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i="1" dirty="0">
                <a:solidFill>
                  <a:srgbClr val="C9A84C"/>
                </a:solidFill>
              </a:rPr>
              <a:t>"A good man leaves an inheritance to his children's children."</a:t>
            </a:r>
            <a:endParaRPr lang="en-US" sz="1200" dirty="0"/>
          </a:p>
          <a:p>
            <a:pPr algn="l" indent="0" marL="0">
              <a:lnSpc>
                <a:spcPct val="150000"/>
              </a:lnSpc>
              <a:buNone/>
            </a:pPr>
            <a:r>
              <a:rPr lang="en-US" sz="1200" i="1" dirty="0">
                <a:solidFill>
                  <a:srgbClr val="C9A84C"/>
                </a:solidFill>
              </a:rPr>
              <a:t>— Proverbs 13:22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Banks &amp; Life Insurance: What They Know That Most Families Don't</dc:title>
  <dc:subject>PptxGenJS Presentation</dc:subject>
  <dc:creator>PptxGenJS</dc:creator>
  <cp:lastModifiedBy>PptxGenJS</cp:lastModifiedBy>
  <cp:revision>1</cp:revision>
  <dcterms:created xsi:type="dcterms:W3CDTF">2026-03-25T23:45:09Z</dcterms:created>
  <dcterms:modified xsi:type="dcterms:W3CDTF">2026-03-25T23:45:09Z</dcterms:modified>
</cp:coreProperties>
</file>