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46387500f24f01" /><Relationship Type="http://schemas.openxmlformats.org/officeDocument/2006/relationships/extended-properties" Target="/docProps/app.xml" Id="R23160d2a13734394" /><Relationship Type="http://schemas.openxmlformats.org/officeDocument/2006/relationships/officeDocument" Target="/ppt/presentation.xml" Id="R9615a618325248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2e8cf101fd4bd3"/>
  </p:sldMasterIdLst>
  <p:notesMasterIdLst>
    <p:notesMasterId xmlns:r="http://schemas.openxmlformats.org/officeDocument/2006/relationships" r:id="R2d10c25b224d422d"/>
  </p:notesMasterIdLst>
  <p:sldIdLst>
    <p:sldId xmlns:r="http://schemas.openxmlformats.org/officeDocument/2006/relationships" id="256" r:id="R18f618334f994da3"/>
    <p:sldId xmlns:r="http://schemas.openxmlformats.org/officeDocument/2006/relationships" id="257" r:id="R96f9b707f64849c2"/>
    <p:sldId xmlns:r="http://schemas.openxmlformats.org/officeDocument/2006/relationships" id="258" r:id="Rda4e970d6ce141e0"/>
    <p:sldId xmlns:r="http://schemas.openxmlformats.org/officeDocument/2006/relationships" id="259" r:id="Rbcdb6826288b4345"/>
    <p:sldId xmlns:r="http://schemas.openxmlformats.org/officeDocument/2006/relationships" id="260" r:id="Re77f53f97d9046c7"/>
    <p:sldId xmlns:r="http://schemas.openxmlformats.org/officeDocument/2006/relationships" id="261" r:id="R60c0607ddf7b45f7"/>
    <p:sldId xmlns:r="http://schemas.openxmlformats.org/officeDocument/2006/relationships" id="262" r:id="Re5f0aad7feba4a48"/>
    <p:sldId xmlns:r="http://schemas.openxmlformats.org/officeDocument/2006/relationships" id="263" r:id="R67c619bbb3d84d39"/>
    <p:sldId xmlns:r="http://schemas.openxmlformats.org/officeDocument/2006/relationships" id="264" r:id="Rb20ebd90f6844ec4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aebaee8ded46cf" /><Relationship Type="http://schemas.openxmlformats.org/officeDocument/2006/relationships/slideMaster" Target="/ppt/slideMasters/slideMaster1.xml" Id="R432e8cf101fd4bd3" /><Relationship Type="http://schemas.openxmlformats.org/officeDocument/2006/relationships/notesMaster" Target="/ppt/notesMasters/notesMaster1.xml" Id="R2d10c25b224d422d" /><Relationship Type="http://schemas.openxmlformats.org/officeDocument/2006/relationships/presProps" Target="/ppt/presProps.xml" Id="Rf58cdba7e69b4605" /><Relationship Type="http://schemas.openxmlformats.org/officeDocument/2006/relationships/viewProps" Target="/ppt/viewProps.xml" Id="R31f8373c779b4491" /><Relationship Type="http://schemas.openxmlformats.org/officeDocument/2006/relationships/tableStyles" Target="/ppt/tableStyles.xml" Id="R07ee3aced1b842fe" /><Relationship Type="http://schemas.openxmlformats.org/officeDocument/2006/relationships/slide" Target="/ppt/slides/slide1.xml" Id="R18f618334f994da3" /><Relationship Type="http://schemas.openxmlformats.org/officeDocument/2006/relationships/slide" Target="/ppt/slides/slide2.xml" Id="R96f9b707f64849c2" /><Relationship Type="http://schemas.openxmlformats.org/officeDocument/2006/relationships/slide" Target="/ppt/slides/slide3.xml" Id="Rda4e970d6ce141e0" /><Relationship Type="http://schemas.openxmlformats.org/officeDocument/2006/relationships/slide" Target="/ppt/slides/slide4.xml" Id="Rbcdb6826288b4345" /><Relationship Type="http://schemas.openxmlformats.org/officeDocument/2006/relationships/slide" Target="/ppt/slides/slide5.xml" Id="Re77f53f97d9046c7" /><Relationship Type="http://schemas.openxmlformats.org/officeDocument/2006/relationships/slide" Target="/ppt/slides/slide6.xml" Id="R60c0607ddf7b45f7" /><Relationship Type="http://schemas.openxmlformats.org/officeDocument/2006/relationships/slide" Target="/ppt/slides/slide7.xml" Id="Re5f0aad7feba4a48" /><Relationship Type="http://schemas.openxmlformats.org/officeDocument/2006/relationships/slide" Target="/ppt/slides/slide8.xml" Id="R67c619bbb3d84d39" /><Relationship Type="http://schemas.openxmlformats.org/officeDocument/2006/relationships/slide" Target="/ppt/slides/slide9.xml" Id="Rb20ebd90f6844e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6349f1c2ab4a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ba60ec319d4467" /><Relationship Type="http://schemas.openxmlformats.org/officeDocument/2006/relationships/notesMaster" Target="/ppt/notesMasters/notesMaster1.xml" Id="R7c40bd4291714d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80efa7693045f3" /><Relationship Type="http://schemas.openxmlformats.org/officeDocument/2006/relationships/notesMaster" Target="/ppt/notesMasters/notesMaster1.xml" Id="R626d438df03f49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aecbb92e3741c0" /><Relationship Type="http://schemas.openxmlformats.org/officeDocument/2006/relationships/notesMaster" Target="/ppt/notesMasters/notesMaster1.xml" Id="Rafbb661a1de64a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b98039867a41b1" /><Relationship Type="http://schemas.openxmlformats.org/officeDocument/2006/relationships/notesMaster" Target="/ppt/notesMasters/notesMaster1.xml" Id="R260b4f52c4ce46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a99047fa724d3f" /><Relationship Type="http://schemas.openxmlformats.org/officeDocument/2006/relationships/notesMaster" Target="/ppt/notesMasters/notesMaster1.xml" Id="R75c31e5418fc48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9bebb5e0434055" /><Relationship Type="http://schemas.openxmlformats.org/officeDocument/2006/relationships/notesMaster" Target="/ppt/notesMasters/notesMaster1.xml" Id="R106dda32b7fe4c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87180f946f47b9" /><Relationship Type="http://schemas.openxmlformats.org/officeDocument/2006/relationships/notesMaster" Target="/ppt/notesMasters/notesMaster1.xml" Id="R446d1b08e9d045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aaac20687c425a" /><Relationship Type="http://schemas.openxmlformats.org/officeDocument/2006/relationships/notesMaster" Target="/ppt/notesMasters/notesMaster1.xml" Id="R7fcb9f74cd2d47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a397410c6640d1" /><Relationship Type="http://schemas.openxmlformats.org/officeDocument/2006/relationships/notesMaster" Target="/ppt/notesMasters/notesMaster1.xml" Id="R475a6c53b03c40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521e121bf544eb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183bc1cca74226" /><Relationship Type="http://schemas.openxmlformats.org/officeDocument/2006/relationships/slideLayout" Target="/ppt/slideLayouts/slideLayout1.xml" Id="R8224ec7bd0e1442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24ec7bd0e14425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883db2ac61419a" /><Relationship Type="http://schemas.openxmlformats.org/officeDocument/2006/relationships/notesSlide" Target="/ppt/notesSlides/notesSlide1.xml" Id="Rc43f411cdf9241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47d33dc754e14" /><Relationship Type="http://schemas.openxmlformats.org/officeDocument/2006/relationships/notesSlide" Target="/ppt/notesSlides/notesSlide2.xml" Id="Ra9cef9b76d8b49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d7b62b5e543a2" /><Relationship Type="http://schemas.openxmlformats.org/officeDocument/2006/relationships/notesSlide" Target="/ppt/notesSlides/notesSlide3.xml" Id="Rb33a0871b9b64e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29ffff7854ef1" /><Relationship Type="http://schemas.openxmlformats.org/officeDocument/2006/relationships/notesSlide" Target="/ppt/notesSlides/notesSlide4.xml" Id="Ra72acf3c1c4c40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f92f19c954942" /><Relationship Type="http://schemas.openxmlformats.org/officeDocument/2006/relationships/notesSlide" Target="/ppt/notesSlides/notesSlide5.xml" Id="Rbce300dcd8d942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c0281e82d428b" /><Relationship Type="http://schemas.openxmlformats.org/officeDocument/2006/relationships/notesSlide" Target="/ppt/notesSlides/notesSlide6.xml" Id="R21d98ecb067747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9b833eae64d3e" /><Relationship Type="http://schemas.openxmlformats.org/officeDocument/2006/relationships/notesSlide" Target="/ppt/notesSlides/notesSlide7.xml" Id="Re7973da9b8064c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a7f92c32a4cf1" /><Relationship Type="http://schemas.openxmlformats.org/officeDocument/2006/relationships/notesSlide" Target="/ppt/notesSlides/notesSlide8.xml" Id="R65bfefde3b4d4e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c3be2e383482f" /><Relationship Type="http://schemas.openxmlformats.org/officeDocument/2006/relationships/notesSlide" Target="/ppt/notesSlides/notesSlide9.xml" Id="Rf440571c60f041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A23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AE4A4F-9ECA-489D-A586-A96AC038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64592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07CEE50-F1E9-40C6-B7E7-8358B42D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A231580-F42E-4D3B-8077-30E1C8B1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335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0BE540D-C9D6-40BB-98BB-D8E3E58A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211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97FB400-F787-41DC-88C9-084D1D4A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186E9C0-A716-4F21-8A4E-531AB0AA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D61F1230-F502-4C01-AE3D-17F8217B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92" y="0"/>
            <a:ext cx="128016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3000"/>
            </a:srgbClr>
          </a:solidFill>
          <a:ln xmlns:a="http://schemas.openxmlformats.org/drawingml/2006/main" w="127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BC48CD9-645B-4D8C-85B5-243B88F3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11480"/>
            <a:ext cx="8321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400">
                <a:solidFill>
                  <a:srgbClr val="C9A84C"/>
                </a:solidFill>
              </a:rPr>
              <a:t>ZOE ACADEMY  |  FINANCIAL INTELLIGENCE</a:t>
            </a:r>
            <a:endParaRPr sz="9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9C6BCFB-C090-418C-800A-97F2432F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05840"/>
            <a:ext cx="594360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10000"/>
              </a:lnSpc>
              <a:buNone/>
            </a:pPr>
            <a:r>
              <a:rPr sz="4200" b="1">
                <a:solidFill>
                  <a:srgbClr val="FFFFFF"/>
                </a:solidFill>
              </a:rPr>
              <a:t>Banks Ranked by</a:t>
            </a:r>
            <a:endParaRPr sz="4200"/>
          </a:p>
          <a:p xmlns:a="http://schemas.openxmlformats.org/drawingml/2006/main">
            <a:pPr marL="0" indent="0" algn="l">
              <a:lnSpc>
                <a:spcPct val="110000"/>
              </a:lnSpc>
              <a:buNone/>
            </a:pPr>
            <a:r>
              <a:rPr sz="4200" b="1">
                <a:solidFill>
                  <a:srgbClr val="FFFFFF"/>
                </a:solidFill>
              </a:rPr>
              <a:t>Life Insurance Assets</a:t>
            </a:r>
            <a:endParaRPr sz="4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899DC0E-FAC5-4BA5-A271-235EF74AD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3154680"/>
            <a:ext cx="566928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40000"/>
              </a:lnSpc>
              <a:buNone/>
            </a:pPr>
            <a:r>
              <a:rPr sz="1500">
                <a:solidFill>
                  <a:srgbClr val="CBD5E1"/>
                </a:solidFill>
              </a:rPr>
              <a:t>How banks use permanent life insurance — and what families and business owners can learn from it.</a:t>
            </a:r>
            <a:endParaRPr sz="15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029E73D5-1CD3-48D2-8F53-6A9D7EDE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188720"/>
            <a:ext cx="2468880" cy="2560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905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386A27C-D828-4EED-991C-95EE9B1B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246888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800" b="1">
                <a:solidFill>
                  <a:srgbClr val="C9A84C"/>
                </a:solidFill>
              </a:rPr>
              <a:t>$25.3B</a:t>
            </a:r>
            <a:endParaRPr sz="3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7AE585A-FA79-4C34-A81F-6CEAF983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423160"/>
            <a:ext cx="24688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1100">
                <a:solidFill>
                  <a:srgbClr val="CBD5E1"/>
                </a:solidFill>
              </a:rPr>
              <a:t>Bank of America</a:t>
            </a:r>
            <a:endParaRPr sz="1100"/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1100">
                <a:solidFill>
                  <a:srgbClr val="CBD5E1"/>
                </a:solidFill>
              </a:rPr>
              <a:t>Life Insurance Assets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4A30C51-A55E-4B0D-8380-116D6331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46120"/>
            <a:ext cx="24688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  <a:defRPr sz="750"/>
            </a:pPr>
            <a:r>
              <a:rPr sz="750">
                <a:solidFill>
                  <a:srgbClr val="94A3B8"/>
                </a:solidFill>
              </a:rPr>
              <a:t>Source: US Bank Locations | Data as of 2025-12-31</a:t>
            </a:r>
            <a:endParaRPr sz="9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70CB0A9-2D5A-415D-9F33-B3F74027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4800600"/>
            <a:ext cx="8321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94A3B8"/>
                </a:solidFill>
              </a:rPr>
              <a:t>Data as of December 31, 2025  |  thezoeacademy.com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718695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D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1D42FE7-A1D9-414E-8685-BFC3895C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10972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9B707B1-2F38-4368-AF15-E631146E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0"/>
            <a:ext cx="822960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 spc="400">
                <a:solidFill>
                  <a:srgbClr val="C9A84C"/>
                </a:solidFill>
              </a:rPr>
              <a:t>THE CORE INSIGHT</a:t>
            </a:r>
            <a:endParaRPr sz="1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D9BA39C-4C7C-47C3-BE0C-83FF2802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25880"/>
            <a:ext cx="822960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1A2352"/>
                </a:solidFill>
              </a:rPr>
              <a:t>Banks Hold Billions in Life Insurance</a:t>
            </a:r>
            <a:endParaRPr sz="30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403ADCA-7349-42A1-9EB2-8FFCBFF5F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11680"/>
            <a:ext cx="822960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C9A84C"/>
                </a:solidFill>
              </a:rPr>
              <a:t> </a:t>
            </a:r>
            <a:endParaRPr sz="30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0416C0C-DAA0-4CA4-9970-B38AB66E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34640"/>
            <a:ext cx="822960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50000"/>
              </a:lnSpc>
              <a:buNone/>
            </a:pPr>
            <a:r>
              <a:rPr sz="1500">
                <a:solidFill>
                  <a:srgbClr val="1A2352"/>
                </a:solidFill>
              </a:rPr>
              <a:t>Banks use life insurance to help recover employee benefit costs and protect against the loss of key people. Cash value and tax advantages can support those long-term commitments.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4AEA44D-3156-45C6-85E8-4B1C5A51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97480"/>
            <a:ext cx="137160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6A92754E-77D0-42E2-8759-826F0691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389120"/>
            <a:ext cx="9144000" cy="754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3E033F0-3785-45B2-B3AB-0AAE25DE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4407408"/>
            <a:ext cx="28346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C9A84C"/>
                </a:solidFill>
              </a:rPr>
              <a:t>$56.6B+</a:t>
            </a:r>
            <a:endParaRPr sz="18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2F03813F-1B78-46A7-ABEA-C124BD3E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4800600"/>
            <a:ext cx="2834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BD5E1"/>
                </a:solidFill>
              </a:rPr>
              <a:t>Top 3 Banks Combined</a:t>
            </a:r>
            <a:endParaRPr sz="9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9F709D6-9068-409B-963C-5C46BEF8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4407408"/>
            <a:ext cx="28346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C9A84C"/>
                </a:solidFill>
              </a:rPr>
              <a:t>~$110B+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633DB4C-5ED9-4B10-B06B-0B9C5D68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4800600"/>
            <a:ext cx="2834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BD5E1"/>
                </a:solidFill>
              </a:rPr>
              <a:t>Top 20 Banks Combined</a:t>
            </a:r>
            <a:endParaRPr sz="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2191750-1B7E-4ED1-B17B-C3EA449B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407408"/>
            <a:ext cx="283464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C9A84C"/>
                </a:solidFill>
              </a:rPr>
              <a:t>65+</a:t>
            </a:r>
            <a:endParaRPr sz="1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9C16C63-7A68-46ED-9BE4-B5BFA0A4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4800600"/>
            <a:ext cx="2834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BD5E1"/>
                </a:solidFill>
              </a:rPr>
              <a:t>Banks in Ranking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099587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A23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354DB99-DAA1-42B6-9718-2051AF29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2E3D7A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8D2A667-D92D-4CF2-BF97-822A304D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716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64453BC-6F2D-49AA-B4E2-7A83AB75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0"/>
            <a:ext cx="850392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 spc="300">
                <a:solidFill>
                  <a:srgbClr val="FFFFFF"/>
                </a:solidFill>
              </a:rPr>
              <a:t>TOP 10 BANKS  —  LIFE INSURANCE ASSETS</a:t>
            </a:r>
            <a:endParaRPr sz="1300"/>
          </a:p>
        </p:txBody>
      </p:sp>
      <p:graphicFrame>
        <p:nvGraphicFramePr>
          <p:cNvPr id="11" name="Table 0"/>
          <p:cNvGraphicFramePr/>
          <p:nvPr/>
        </p:nvGraphicFramePr>
        <p:xfrm>
          <a:off xmlns:a="http://schemas.openxmlformats.org/drawingml/2006/main" x="320040" y="1097280"/>
          <a:ext xmlns:a="http://schemas.openxmlformats.org/drawingml/2006/main" cx="8503920" cy="374904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7200"/>
                <a:gridCol w="5669280"/>
                <a:gridCol w="2377440"/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000" b="1">
                          <a:solidFill>
                            <a:srgbClr val="C9A84C"/>
                          </a:solidFill>
                        </a:rPr>
                        <a:t>#</a:t>
                      </a:r>
                      <a:endParaRPr sz="10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0D13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000" b="1">
                          <a:solidFill>
                            <a:srgbClr val="C9A84C"/>
                          </a:solidFill>
                        </a:rPr>
                        <a:t>Bank Name</a:t>
                      </a:r>
                      <a:endParaRPr sz="10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0D13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000" b="1">
                          <a:solidFill>
                            <a:srgbClr val="C9A84C"/>
                          </a:solidFill>
                        </a:rPr>
                        <a:t>Life Insurance Assets</a:t>
                      </a:r>
                      <a:endParaRPr sz="10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0D1340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CBD5E1"/>
                          </a:solidFill>
                        </a:rPr>
                        <a:t>1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Bank of America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$25,298,000,000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2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Wells Fargo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$18,413,000,000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CBD5E1"/>
                          </a:solidFill>
                        </a:rPr>
                        <a:t>3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JPMorgan Chase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$12,902,000,000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4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PNC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$11,497,840,000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CBD5E1"/>
                          </a:solidFill>
                        </a:rPr>
                        <a:t>5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Truist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$8,469,000,000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6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U.S.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$7,918,523,000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CBD5E1"/>
                          </a:solidFill>
                        </a:rPr>
                        <a:t>7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Citibank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$5,417,000,000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8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Bank of New York Mellon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$4,808,000,000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CBD5E1"/>
                          </a:solidFill>
                        </a:rPr>
                        <a:t>9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BMO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$4,567,901,000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10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KeyBank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$4,246,576,000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</a:tbl>
          </a:graphicData>
        </a:graphic>
      </p:graphicFrame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D2D36738-93D9-4A7B-8BD7-B1598BEF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92040"/>
            <a:ext cx="371475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Source: US Bank Locations | Data as of 2025-12-31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1914708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ED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843AADB-2D4C-4F4C-A31F-1C92ECB7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35EDD479-B0B7-4441-814F-46E3B4C7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0"/>
            <a:ext cx="841248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200">
                <a:solidFill>
                  <a:srgbClr val="FFFFFF"/>
                </a:solidFill>
              </a:rPr>
              <a:t>LIFE INSURANCE ASSETS BY BANK  (Top 7, in Billions)</a:t>
            </a:r>
            <a:endParaRPr sz="1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D9814C2-F4C6-4D5D-8CB0-202C3F38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1097280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Bank of America</a:t>
            </a:r>
            <a:endParaRPr sz="11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0468778-A876-4F27-A74B-A1C8D038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1152144"/>
            <a:ext cx="621792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A71ED99-2009-4E19-91F7-401C93C4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1152144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0E15B2E-20B9-466B-BC5C-459F248B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1097280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$25.3B</a:t>
            </a:r>
            <a:endParaRPr sz="12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23C6B56-A24D-4DC8-90BC-A66D8B7A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1664208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Wells Fargo</a:t>
            </a:r>
            <a:endParaRPr sz="11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9B92A662-3E1A-4045-A2D1-CB6E5323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1719072"/>
            <a:ext cx="452212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2D5E"/>
          </a:solidFill>
          <a:ln xmlns:a="http://schemas.openxmlformats.org/drawingml/2006/main" w="12700">
            <a:solidFill>
              <a:srgbClr val="212D5E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8C70828-C924-431A-9A40-79BC3630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1719072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7A16FE1-D766-4F31-81DD-868FAAE2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9836" y="1664208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$18.4B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FAE1E00-4B04-4E4C-8D81-835A68D5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2231136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JPMorgan Chase</a:t>
            </a:r>
            <a:endParaRPr sz="11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B42491E-0DDC-49B8-AF0A-651ED9E2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2286000"/>
            <a:ext cx="3170402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2E3D7A"/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6AFB156-AC9C-4684-B4DF-9D7B3F80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2286000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71D83C6-85F5-40F3-B16E-8317198B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114" y="2231136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$12.9B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CF2F9FF-B519-49C5-A119-70629196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2798064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PNC Bank</a:t>
            </a:r>
            <a:endParaRPr sz="11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EF9E3428-0A15-469C-8B36-E9378715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2852928"/>
            <a:ext cx="2826327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E98"/>
          </a:solidFill>
          <a:ln xmlns:a="http://schemas.openxmlformats.org/drawingml/2006/main" w="12700">
            <a:solidFill>
              <a:srgbClr val="3B4E98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DE4EF2A-3685-480A-9F9B-FB993B20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2852928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128FB07-C0C9-4BC6-ABE5-6F4B697D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4039" y="2798064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$11.5B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ACBEE30-AA13-4D2D-A665-847958D2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3364992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Truist Bank</a:t>
            </a:r>
            <a:endParaRPr sz="11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3582CDD-2958-4C9D-8A29-AB1BF75F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419856"/>
            <a:ext cx="2089025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60B5"/>
          </a:solidFill>
          <a:ln xmlns:a="http://schemas.openxmlformats.org/drawingml/2006/main" w="12700">
            <a:solidFill>
              <a:srgbClr val="4A60B5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81B3AB72-589D-4CDE-93B6-7C2C9CC8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419856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8CCECE6-0543-4C49-A889-DB9E6CEE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737" y="3364992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$8.5B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502EBB8-3B1B-4701-83A3-458559AD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3931920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U.S. Bank</a:t>
            </a:r>
            <a:endParaRPr sz="11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F515884-2348-49BA-90A5-F7AA5502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986784"/>
            <a:ext cx="19415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70C8"/>
          </a:solidFill>
          <a:ln xmlns:a="http://schemas.openxmlformats.org/drawingml/2006/main" w="12700">
            <a:solidFill>
              <a:srgbClr val="5870C8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E61BCF7-2EC5-4D92-ADDF-6289524E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3986784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0BECD57-D14A-4A5C-B03E-30B5BD6C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9276" y="3931920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$7.9B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7E15C99-40DC-436B-91F7-0B8B8A2B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" y="4498848"/>
            <a:ext cx="192024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100">
                <a:solidFill>
                  <a:srgbClr val="1A2352"/>
                </a:solidFill>
              </a:rPr>
              <a:t>Citibank</a:t>
            </a:r>
            <a:endParaRPr sz="11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66B8A3D-87CD-47D6-8C65-9F180FB0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4553712"/>
            <a:ext cx="1327145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80D5"/>
          </a:solidFill>
          <a:ln xmlns:a="http://schemas.openxmlformats.org/drawingml/2006/main" w="12700">
            <a:solidFill>
              <a:srgbClr val="6880D5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D73A621-84D1-4323-98C1-522FB41C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4553712"/>
            <a:ext cx="54864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399DE8A-5B5F-4197-A759-351680EA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4857" y="4498848"/>
            <a:ext cx="10972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1A2352"/>
                </a:solidFill>
              </a:rPr>
              <a:t>$5.4B</a:t>
            </a:r>
            <a:endParaRPr sz="12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2A4EC116-33F0-4ED9-A6F8-A6044442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5020056"/>
            <a:ext cx="6217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C0BAB0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321B4C10-B92B-457E-8101-9FD7ADA8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92040"/>
            <a:ext cx="371475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Source: US Bank Locations | Data as of 2025-12-31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6643825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A23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0525CC0-9D60-4FBB-B754-5CB81D4E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2E3D7A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15254C9-4CFA-4981-8827-FEE0F1A6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716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F340CDB-5ADE-4C4A-AD5E-61A54CF6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0"/>
            <a:ext cx="850392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 spc="300">
                <a:solidFill>
                  <a:srgbClr val="FFFFFF"/>
                </a:solidFill>
              </a:rPr>
              <a:t>WHY BANKS DO THIS</a:t>
            </a:r>
            <a:endParaRPr sz="13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2ABD417-A6A5-4B18-90D0-61F04C19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143000"/>
            <a:ext cx="4160520" cy="1645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97C811E-0527-4922-BD9D-B1D1B875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80160"/>
            <a:ext cx="5943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00" b="1">
                <a:solidFill>
                  <a:srgbClr val="C9A84C"/>
                </a:solidFill>
              </a:rPr>
              <a:t>01</a:t>
            </a:r>
            <a:endParaRPr sz="22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BACEDC0-6ABD-4B54-8EC6-B45B1432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28016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</a:rPr>
              <a:t>Tax Advantages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B23FBF5-060F-4B17-B071-2F862F7F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783080"/>
            <a:ext cx="379476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35000"/>
              </a:lnSpc>
              <a:buNone/>
            </a:pPr>
            <a:r>
              <a:rPr sz="1200">
                <a:solidFill>
                  <a:srgbClr val="CBD5E1"/>
                </a:solidFill>
              </a:rPr>
              <a:t>BOLI can help banks recover employee benefit costs through tax-advantaged policy growth and death benefits, subject to applicable requirements.</a:t>
            </a:r>
            <a:endParaRPr sz="12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53C1487-2E9E-4A64-96FF-06022EE2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1143000"/>
            <a:ext cx="4160520" cy="1645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24F113F9-8558-4365-9AF0-A26851EE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280160"/>
            <a:ext cx="5943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00" b="1">
                <a:solidFill>
                  <a:srgbClr val="C9A84C"/>
                </a:solidFill>
              </a:rPr>
              <a:t>02</a:t>
            </a:r>
            <a:endParaRPr sz="2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CEC56D6-6AB3-46A2-A12C-9D2EF83C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28016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</a:rPr>
              <a:t>Balance Sheet Asset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0D88C8C-AEEB-4602-B70B-B94FB2AB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783080"/>
            <a:ext cx="379476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35000"/>
              </a:lnSpc>
              <a:buNone/>
            </a:pPr>
            <a:r>
              <a:rPr sz="1200">
                <a:solidFill>
                  <a:srgbClr val="CBD5E1"/>
                </a:solidFill>
              </a:rPr>
              <a:t>Banks record the policy’s realizable cash surrender value as an asset. Its regulatory risk treatment depends on the policy structure.</a:t>
            </a:r>
            <a:endParaRPr sz="12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40419E9-E5D2-40D8-BF37-7CFC559F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3017520"/>
            <a:ext cx="4160520" cy="1645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EC21708-A698-4DD8-AFC6-3416FDA8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54680"/>
            <a:ext cx="5943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00" b="1">
                <a:solidFill>
                  <a:srgbClr val="C9A84C"/>
                </a:solidFill>
              </a:rPr>
              <a:t>03</a:t>
            </a:r>
            <a:endParaRPr sz="2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CED322B-28F1-4562-BDA0-8DA56EDB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15468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  <a:defRPr sz="1350"/>
            </a:pPr>
            <a:r>
              <a:rPr sz="1350" b="1">
                <a:solidFill>
                  <a:srgbClr val="FFFFFF"/>
                </a:solidFill>
              </a:rPr>
              <a:t>Employee Benefit Planning</a:t>
            </a:r>
            <a:endParaRPr sz="1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26CBCC2-5721-48FE-91DD-BA124641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657600"/>
            <a:ext cx="379476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35000"/>
              </a:lnSpc>
              <a:buNone/>
            </a:pPr>
            <a:r>
              <a:rPr sz="1200">
                <a:solidFill>
                  <a:srgbClr val="CBD5E1"/>
                </a:solidFill>
              </a:rPr>
              <a:t>Policy proceeds can help recover benefit costs and address the financial impact of losing a key person.</a:t>
            </a:r>
            <a:endParaRPr sz="12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8366F78-61DF-4F34-92C8-19F37B43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3017520"/>
            <a:ext cx="4160520" cy="1645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A593D22-5830-4BEA-B3FB-A251C66F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154680"/>
            <a:ext cx="5943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00" b="1">
                <a:solidFill>
                  <a:srgbClr val="C9A84C"/>
                </a:solidFill>
              </a:rPr>
              <a:t>04</a:t>
            </a:r>
            <a:endParaRPr sz="2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FF857B7-1B9F-4B08-89D5-B5CFE04E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154680"/>
            <a:ext cx="320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</a:rPr>
              <a:t>Long-Term Planning</a:t>
            </a:r>
            <a:endParaRPr sz="15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F69D352-0B54-4153-B812-5A24EDD1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657600"/>
            <a:ext cx="379476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35000"/>
              </a:lnSpc>
              <a:buNone/>
            </a:pPr>
            <a:r>
              <a:rPr sz="1200">
                <a:solidFill>
                  <a:srgbClr val="CBD5E1"/>
                </a:solidFill>
              </a:rPr>
              <a:t>Policy guarantees and crediting features can support planning. Results depend on the insurer, policy structure, and contract terms.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BCD7016-B241-48E3-9E78-5EB9CC4C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4892040"/>
            <a:ext cx="85039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thezoeacademy.com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07575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D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BDDA9FE-78F6-465F-9C16-BA05A51C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DE8D906-105F-42B1-ADF5-529582F3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0"/>
            <a:ext cx="841248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 spc="300">
                <a:solidFill>
                  <a:srgbClr val="FFFFFF"/>
                </a:solidFill>
              </a:rPr>
              <a:t>WHAT THIS MEANS FOR YOUR FAMILY</a:t>
            </a:r>
            <a:endParaRPr sz="13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40B0320-8CDA-4A17-8EAE-ABECAD95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0"/>
            <a:ext cx="841248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2352"/>
                </a:solidFill>
              </a:rPr>
              <a:t>Protection and cash value can serve your goals, too.</a:t>
            </a:r>
            <a:endParaRPr sz="24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EDE1A08-100F-47B4-87CA-22DA097B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874520"/>
            <a:ext cx="841248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4DE"/>
          </a:solidFill>
          <a:ln xmlns:a="http://schemas.openxmlformats.org/drawingml/2006/main" w="12700">
            <a:solidFill>
              <a:srgbClr val="D0CAC0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5232546-EEF5-4940-BB81-59FF931C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874520"/>
            <a:ext cx="109728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1F4FF1E-EA91-48AD-AE35-552E7B71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911096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1A2352"/>
                </a:solidFill>
              </a:rPr>
              <a:t>Tax-Deferred Growth</a:t>
            </a:r>
            <a:endParaRPr sz="13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A9F0793-1B44-43B5-941B-1A01E496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194560"/>
            <a:ext cx="8046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1A2352"/>
                </a:solidFill>
              </a:rPr>
              <a:t>Permanent coverage can build cash value over time. Tax treatment depends on how the policy is funded, maintained, and accessed.</a:t>
            </a:r>
            <a:endParaRPr sz="110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52FA12C-5EED-48ED-A99D-DC7DF5ED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624328"/>
            <a:ext cx="841248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DE8"/>
          </a:solidFill>
          <a:ln xmlns:a="http://schemas.openxmlformats.org/drawingml/2006/main" w="12700">
            <a:solidFill>
              <a:srgbClr val="D0CAC0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79CA3D0-C5B0-41DB-984B-4E636620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624328"/>
            <a:ext cx="109728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2169F6D-6BF8-4D14-B794-C3689D7A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660904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1A2352"/>
                </a:solidFill>
              </a:rPr>
              <a:t>Access During Life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B1B3E45-EC21-418F-BA03-202FC217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944368"/>
            <a:ext cx="8046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1A2352"/>
                </a:solidFill>
              </a:rPr>
              <a:t>Available cash value can support future needs. Loans accrue interest; loans and withdrawals can reduce policy values and benefits.</a:t>
            </a:r>
            <a:endParaRPr sz="11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6218F1E-E358-4CD0-AF74-1B5E9E9B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374136"/>
            <a:ext cx="841248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4DE"/>
          </a:solidFill>
          <a:ln xmlns:a="http://schemas.openxmlformats.org/drawingml/2006/main" w="12700">
            <a:solidFill>
              <a:srgbClr val="D0CAC0"/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98E7113-A92A-44F6-B208-27F27E37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374136"/>
            <a:ext cx="109728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FF2A837-34ED-4AAE-9033-7F7AAE96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410712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1A2352"/>
                </a:solidFill>
              </a:rPr>
              <a:t>Generational Transfer</a:t>
            </a:r>
            <a:endParaRPr sz="13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EB5389A-7BE0-4CA3-98DB-664725393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694176"/>
            <a:ext cx="8046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1A2352"/>
                </a:solidFill>
              </a:rPr>
              <a:t>Death benefits can provide an inheritance and are generally income-tax-free. Plan ownership and beneficiaries around your family’s goals.</a:t>
            </a:r>
            <a:endParaRPr sz="11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F2885D0-95B6-4D2B-892D-DFF2D1EC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123944"/>
            <a:ext cx="8412480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DE8"/>
          </a:solidFill>
          <a:ln xmlns:a="http://schemas.openxmlformats.org/drawingml/2006/main" w="12700">
            <a:solidFill>
              <a:srgbClr val="D0CAC0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E566D41-8C0F-4117-8157-55FDACF3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123944"/>
            <a:ext cx="109728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6811C39-A350-4143-BFB6-A6DBF747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160520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1A2352"/>
                </a:solidFill>
              </a:rPr>
              <a:t>Indexed Crediting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2275127-F121-4FEA-96E5-DD58FA02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43984"/>
            <a:ext cx="8046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1A2352"/>
                </a:solidFill>
              </a:rPr>
              <a:t>IUL offers index-linked growth potential and a crediting floor. Policy charges still apply and can reduce cash value, even when the floor is 0%.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C088DC8-7620-4F11-9099-C62B916A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919472"/>
            <a:ext cx="8412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thezoeacademy.com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4052013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A23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68AC674-F55E-450B-9043-4CA3A8A0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3D7A"/>
          </a:solidFill>
          <a:ln xmlns:a="http://schemas.openxmlformats.org/drawingml/2006/main" w="12700">
            <a:solidFill>
              <a:srgbClr val="2E3D7A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6C90DF2-605F-4113-BD01-99B1317A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716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31AD495-F053-49F7-9E6A-506ADED0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0"/>
            <a:ext cx="850392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 spc="300">
                <a:solidFill>
                  <a:srgbClr val="FFFFFF"/>
                </a:solidFill>
              </a:rPr>
              <a:t>IT'S NOT JUST THE BIG BANKS</a:t>
            </a:r>
            <a:endParaRPr sz="13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0822713-1FF8-456A-A2C3-696C8E20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051560"/>
            <a:ext cx="85039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E2C06A"/>
                </a:solidFill>
              </a:rPr>
              <a:t>Regional and community banks also hold life insurance assets.</a:t>
            </a:r>
            <a:endParaRPr sz="2000"/>
          </a:p>
        </p:txBody>
      </p:sp>
      <p:graphicFrame>
        <p:nvGraphicFramePr>
          <p:cNvPr id="13" name="Table 0"/>
          <p:cNvGraphicFramePr/>
          <p:nvPr/>
        </p:nvGraphicFramePr>
        <p:xfrm>
          <a:off xmlns:a="http://schemas.openxmlformats.org/drawingml/2006/main" x="320040" y="1691640"/>
          <a:ext xmlns:a="http://schemas.openxmlformats.org/drawingml/2006/main" cx="8503920" cy="324612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029200"/>
                <a:gridCol w="3474720"/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000" b="1">
                          <a:solidFill>
                            <a:srgbClr val="C9A84C"/>
                          </a:solidFill>
                        </a:rPr>
                        <a:t>Bank</a:t>
                      </a:r>
                      <a:endParaRPr sz="10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0D13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000" b="1">
                          <a:solidFill>
                            <a:srgbClr val="C9A84C"/>
                          </a:solidFill>
                        </a:rPr>
                        <a:t>Life Insurance Assets</a:t>
                      </a:r>
                      <a:endParaRPr sz="10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0D1340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Regions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E2C06A"/>
                          </a:solidFill>
                        </a:rPr>
                        <a:t>$3,555,000,000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Citizens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C9A84C"/>
                          </a:solidFill>
                        </a:rPr>
                        <a:t>$3,394,628,000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Huntington National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E2C06A"/>
                          </a:solidFill>
                        </a:rPr>
                        <a:t>$2,850,296,000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Fifth Third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C9A84C"/>
                          </a:solidFill>
                        </a:rPr>
                        <a:t>$2,171,000,000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Capital One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E2C06A"/>
                          </a:solidFill>
                        </a:rPr>
                        <a:t>$2,047,014,000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SouthState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C9A84C"/>
                          </a:solidFill>
                        </a:rPr>
                        <a:t>$1,293,574,000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FFFFFF"/>
                          </a:solidFill>
                        </a:rPr>
                        <a:t>Pinnacle Bank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E2C06A"/>
                          </a:solidFill>
                        </a:rPr>
                        <a:t>$1,222,850,000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2E3D7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>
                          <a:solidFill>
                            <a:srgbClr val="CBD5E1"/>
                          </a:solidFill>
                        </a:rPr>
                        <a:t>Western Alliance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C9A84C"/>
                          </a:solidFill>
                        </a:rPr>
                        <a:t>$1,056,443,000</a:t>
                      </a:r>
                      <a:endParaRPr sz="1300"/>
                    </a:p>
                  </a:txBody>
                  <a:tcPr marL="91440" marR="91440" marT="45720" marB="45720" anchor="ctr">
                    <a:lnL w="6350" cmpd="sng">
                      <a:solidFill>
                        <a:srgbClr val="2E3D7A"/>
                      </a:solidFill>
                      <a:prstDash val="solid"/>
                    </a:lnL>
                    <a:lnR w="6350" cmpd="sng">
                      <a:solidFill>
                        <a:srgbClr val="2E3D7A"/>
                      </a:solidFill>
                      <a:prstDash val="solid"/>
                    </a:lnR>
                    <a:lnT w="6350" cmpd="sng">
                      <a:solidFill>
                        <a:srgbClr val="2E3D7A"/>
                      </a:solidFill>
                      <a:prstDash val="solid"/>
                    </a:lnT>
                    <a:lnB w="6350" cmpd="sng">
                      <a:solidFill>
                        <a:srgbClr val="2E3D7A"/>
                      </a:solidFill>
                      <a:prstDash val="solid"/>
                    </a:lnB>
                    <a:solidFill>
                      <a:srgbClr val="1A2352"/>
                    </a:solidFill>
                  </a:tcPr>
                </a:tc>
              </a:tr>
            </a:tbl>
          </a:graphicData>
        </a:graphic>
      </p:graphicFrame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89EB32E-73BF-4AD6-BF42-D2A0A8D5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919472"/>
            <a:ext cx="371475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Source: US Bank Locations | Data as of 2025-12-31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2428078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0ED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B6EFE18-EEE5-4D71-8699-E0C72C70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C9503E8-5C73-4F60-9804-594C0D77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0"/>
            <a:ext cx="841248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 spc="300">
                <a:solidFill>
                  <a:srgbClr val="FFFFFF"/>
                </a:solidFill>
              </a:rPr>
              <a:t>CONNECTING THE INFORMATION</a:t>
            </a:r>
            <a:endParaRPr sz="13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1C1AEC1-6E67-456D-9C76-7794C196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1097280"/>
            <a:ext cx="416052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2352"/>
          </a:solidFill>
          <a:ln xmlns:a="http://schemas.openxmlformats.org/drawingml/2006/main" w="12700">
            <a:solidFill>
              <a:srgbClr val="1A2352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3380223-28AD-4B44-858B-AA733AF2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34440"/>
            <a:ext cx="3886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C9A84C"/>
                </a:solidFill>
              </a:rPr>
              <a:t>How Banks Use It</a:t>
            </a:r>
            <a:endParaRPr sz="14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1C350EA-3A11-4BAE-9042-C222C82A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" y="1984248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16B74DA-9093-4F9D-A6E2-FC21138E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874520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Report realizable cash surrender value as an asset</a:t>
            </a:r>
            <a:endParaRPr sz="13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C72726B-4A8D-4037-A868-D178E462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" y="2697480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2804116-F261-4327-BCFD-0BA466E1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587752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Help recover employee benefit costs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AD502D4-80A1-4761-9F55-0464F44D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" y="3410712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3D1760B-E5F6-420D-B49F-85F5E211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300984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Protect against the loss of key people</a:t>
            </a:r>
            <a:endParaRPr sz="13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294D1F76-7D14-4672-8CF3-9784F6C0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" y="4123944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3908C92-1E49-4371-861D-84E29D27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14216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Review policy performance and insurer strength</a:t>
            </a:r>
            <a:endParaRPr sz="13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AE56BDA-FCB9-457A-9863-194ED520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1097280"/>
            <a:ext cx="416052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5042"/>
          </a:solidFill>
          <a:ln xmlns:a="http://schemas.openxmlformats.org/drawingml/2006/main" w="12700">
            <a:solidFill>
              <a:srgbClr val="B85042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4C6E16B-C24F-4F97-A1A4-04C89154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1234440"/>
            <a:ext cx="38862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F9E795"/>
                </a:solidFill>
              </a:rPr>
              <a:t>What Families Can Explore</a:t>
            </a:r>
            <a:endParaRPr sz="14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16ADB5D-A7C7-4C80-9E72-D46A957C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984248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E795"/>
          </a:solidFill>
          <a:ln xmlns:a="http://schemas.openxmlformats.org/drawingml/2006/main" w="12700">
            <a:solidFill>
              <a:srgbClr val="F9E795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FE8B313-5810-4130-9834-DDC3117D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874520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Protection for the people who depend on you</a:t>
            </a:r>
            <a:endParaRPr sz="13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4FA338B4-52D3-458C-B997-7DFAD366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697480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E795"/>
          </a:solidFill>
          <a:ln xmlns:a="http://schemas.openxmlformats.org/drawingml/2006/main" w="12700">
            <a:solidFill>
              <a:srgbClr val="F9E795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8B60A57-B018-4430-846E-B1157B26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587752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Cash value for long-term goals</a:t>
            </a:r>
            <a:endParaRPr sz="13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E2E4A89-CCE0-4384-80F4-71E5AC69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410712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E795"/>
          </a:solidFill>
          <a:ln xmlns:a="http://schemas.openxmlformats.org/drawingml/2006/main" w="12700">
            <a:solidFill>
              <a:srgbClr val="F9E795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E41BB443-491B-43FE-B8CD-876F3F3C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300984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Premiums and guarantees that fit your plan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A2423AE-D3AB-489E-B475-B9C7BF44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4123944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E795"/>
          </a:solidFill>
          <a:ln xmlns:a="http://schemas.openxmlformats.org/drawingml/2006/main" w="12700">
            <a:solidFill>
              <a:srgbClr val="F9E795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44F0F87-4585-4174-8D33-283C0AE6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014216"/>
            <a:ext cx="3657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25000"/>
              </a:lnSpc>
              <a:buNone/>
            </a:pPr>
            <a:r>
              <a:rPr sz="1300">
                <a:solidFill>
                  <a:srgbClr val="FFFFFF"/>
                </a:solidFill>
              </a:rPr>
              <a:t>How coverage works alongside savings and retirement accounts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2A697AF-7B12-40EF-BF24-05B9AE92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919472"/>
            <a:ext cx="841248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00">
                <a:solidFill>
                  <a:srgbClr val="94A3B8"/>
                </a:solidFill>
              </a:rPr>
              <a:t>thezoeacademy.com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1869262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A235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4DD1636-B4E4-4038-924E-04D7562D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64592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33895C1-D249-443A-9F92-8A376BB3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40080"/>
            <a:ext cx="822960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15000"/>
              </a:lnSpc>
              <a:buNone/>
            </a:pPr>
            <a:r>
              <a:rPr sz="3600" b="1">
                <a:solidFill>
                  <a:srgbClr val="FFFFFF"/>
                </a:solidFill>
              </a:rPr>
              <a:t>FINANCIAL EMANCIPATION</a:t>
            </a:r>
            <a:endParaRPr sz="3600"/>
          </a:p>
          <a:p xmlns:a="http://schemas.openxmlformats.org/drawingml/2006/main">
            <a:pPr marL="0" indent="0" algn="l">
              <a:lnSpc>
                <a:spcPct val="115000"/>
              </a:lnSpc>
              <a:buNone/>
            </a:pPr>
            <a:r>
              <a:rPr sz="3600" b="1">
                <a:solidFill>
                  <a:srgbClr val="FFFFFF"/>
                </a:solidFill>
              </a:rPr>
              <a:t>STARTS WITH EDUCATION.</a:t>
            </a:r>
            <a:endParaRPr sz="36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B04C3AA-869D-49A5-B1DD-636F8973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606040"/>
            <a:ext cx="685800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50000"/>
              </a:lnSpc>
              <a:buNone/>
              <a:defRPr sz="1650"/>
            </a:pPr>
            <a:r>
              <a:rPr sz="1650">
                <a:solidFill>
                  <a:srgbClr val="CBD5E1"/>
                </a:solidFill>
              </a:rPr>
              <a:t>Understand the benefits.</a:t>
            </a:r>
            <a:endParaRPr sz="1700"/>
          </a:p>
          <a:p xmlns:a="http://schemas.openxmlformats.org/drawingml/2006/main">
            <a:pPr marL="0" indent="0" algn="l">
              <a:lnSpc>
                <a:spcPct val="150000"/>
              </a:lnSpc>
              <a:buNone/>
              <a:defRPr sz="1650"/>
            </a:pPr>
            <a:r>
              <a:rPr sz="1650">
                <a:solidFill>
                  <a:srgbClr val="CBD5E1"/>
                </a:solidFill>
              </a:rPr>
              <a:t>Compare the options.
Build around your family’s responsibilities.</a:t>
            </a:r>
            <a:endParaRPr sz="17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6D57D87D-E37F-4A59-9C2F-246974EC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3749040"/>
            <a:ext cx="3474720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A84C"/>
          </a:solidFill>
          <a:ln xmlns:a="http://schemas.openxmlformats.org/drawingml/2006/main" w="12700">
            <a:solidFill>
              <a:srgbClr val="C9A84C"/>
            </a:solidFill>
            <a:prstDash val="solid"/>
          </a:ln>
          <a:effectLst xmlns:a="http://schemas.openxmlformats.org/drawingml/2006/main">
            <a:outerShdw blurRad="101600" dist="38100" dir="8100000" sx="100000" sy="100000" kx="0" ky="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467B53C-0E49-447F-8A78-6FB47801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3749040"/>
            <a:ext cx="347472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A2352"/>
                </a:solidFill>
              </a:rPr>
              <a:t>Visit thezoeacademy.com</a:t>
            </a:r>
            <a:endParaRPr sz="14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E94C91D-6134-4015-9F42-16F341DE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57600"/>
            <a:ext cx="4297680" cy="1280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ct val="150000"/>
              </a:lnSpc>
              <a:buNone/>
            </a:pPr>
            <a:r>
              <a:rPr sz="1200" i="1">
                <a:solidFill>
                  <a:srgbClr val="C9A84C"/>
                </a:solidFill>
              </a:rPr>
              <a:t>"A good man leaves an inheritance to his children's children."</a:t>
            </a:r>
            <a:endParaRPr sz="1200"/>
          </a:p>
          <a:p xmlns:a="http://schemas.openxmlformats.org/drawingml/2006/main">
            <a:pPr marL="0" indent="0" algn="l">
              <a:lnSpc>
                <a:spcPct val="150000"/>
              </a:lnSpc>
              <a:buNone/>
            </a:pPr>
            <a:r>
              <a:rPr sz="1200" i="1">
                <a:solidFill>
                  <a:srgbClr val="C9A84C"/>
                </a:solidFill>
              </a:rPr>
              <a:t>— Proverbs 13:22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80290657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2026-09-12T23:48:22.4220000Z</dcterms:created>
  <dcterms:modified xsi:type="dcterms:W3CDTF">2026-09-12T23:48:22.4220000Z</dcterms:modified>
</coreProperties>
</file>